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62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4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3" d="100"/>
          <a:sy n="153" d="100"/>
        </p:scale>
        <p:origin x="-512" y="-11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68040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hyperlink" Target="https://www.office.com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ctrTitle"/>
          </p:nvPr>
        </p:nvSpPr>
        <p:spPr>
          <a:xfrm>
            <a:off x="6496649" y="640081"/>
            <a:ext cx="5055269" cy="3538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</a:pPr>
            <a:r>
              <a:rPr lang="en-US" sz="3800" b="1">
                <a:latin typeface="Times New Roman"/>
                <a:ea typeface="Times New Roman"/>
                <a:cs typeface="Times New Roman"/>
                <a:sym typeface="Times New Roman"/>
              </a:rPr>
              <a:t>Microsoft TEAMs for those just beginning: </a:t>
            </a:r>
            <a:br>
              <a:rPr lang="en-US" sz="3800" b="1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i="1">
                <a:latin typeface="Times New Roman"/>
                <a:ea typeface="Times New Roman"/>
                <a:cs typeface="Times New Roman"/>
                <a:sym typeface="Times New Roman"/>
              </a:rPr>
              <a:t>What you need to know to be ready for your students</a:t>
            </a:r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ubTitle" idx="1"/>
          </p:nvPr>
        </p:nvSpPr>
        <p:spPr>
          <a:xfrm>
            <a:off x="6654799" y="4660903"/>
            <a:ext cx="4897120" cy="1557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Yonkers Public Schools 2020-2021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104" name="Google Shape;104;p16"/>
          <p:cNvSpPr/>
          <p:nvPr/>
        </p:nvSpPr>
        <p:spPr>
          <a:xfrm>
            <a:off x="-2" y="0"/>
            <a:ext cx="6107584" cy="6858000"/>
          </a:xfrm>
          <a:prstGeom prst="rect">
            <a:avLst/>
          </a:prstGeom>
          <a:solidFill>
            <a:srgbClr val="3C95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6"/>
          <p:cNvSpPr/>
          <p:nvPr/>
        </p:nvSpPr>
        <p:spPr>
          <a:xfrm>
            <a:off x="646745" y="640080"/>
            <a:ext cx="480917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cap="flat" cmpd="sng">
            <a:solidFill>
              <a:srgbClr val="C8CACA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t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16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644" r="1240" b="3"/>
          <a:stretch/>
        </p:blipFill>
        <p:spPr>
          <a:xfrm>
            <a:off x="1120701" y="1112060"/>
            <a:ext cx="3861262" cy="46338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6"/>
          <p:cNvCxnSpPr/>
          <p:nvPr/>
        </p:nvCxnSpPr>
        <p:spPr>
          <a:xfrm>
            <a:off x="6756400" y="4428744"/>
            <a:ext cx="2743200" cy="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2E5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2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2751" y="1251217"/>
            <a:ext cx="7955110" cy="4374046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5"/>
          <p:cNvSpPr/>
          <p:nvPr/>
        </p:nvSpPr>
        <p:spPr>
          <a:xfrm>
            <a:off x="8129873" y="0"/>
            <a:ext cx="4062127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5"/>
          <p:cNvSpPr txBox="1">
            <a:spLocks noGrp="1"/>
          </p:cNvSpPr>
          <p:nvPr>
            <p:ph type="title"/>
          </p:nvPr>
        </p:nvSpPr>
        <p:spPr>
          <a:xfrm>
            <a:off x="8502650" y="284033"/>
            <a:ext cx="3117850" cy="141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Times New Roman"/>
              <a:buNone/>
            </a:pPr>
            <a:r>
              <a:rPr lang="en-US"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Creating Class Assignments</a:t>
            </a:r>
            <a:endParaRPr sz="36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p25"/>
          <p:cNvSpPr txBox="1">
            <a:spLocks noGrp="1"/>
          </p:cNvSpPr>
          <p:nvPr>
            <p:ph type="body" idx="1"/>
          </p:nvPr>
        </p:nvSpPr>
        <p:spPr>
          <a:xfrm>
            <a:off x="8502649" y="1835883"/>
            <a:ext cx="3045883" cy="406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 the Assignments tab at the top of the home page.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</a:t>
            </a:r>
            <a:r>
              <a:rPr lang="en-US" sz="240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also n</a:t>
            </a:r>
            <a:r>
              <a:rPr lang="en-US" sz="240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avigate </a:t>
            </a:r>
            <a:r>
              <a:rPr lang="en-US" sz="2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the </a:t>
            </a:r>
            <a:r>
              <a:rPr lang="en-US" sz="240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“Teams</a:t>
            </a:r>
            <a:r>
              <a:rPr lang="en-US" sz="2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 tab on the left </a:t>
            </a:r>
            <a:r>
              <a:rPr lang="en-US" sz="240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side if you want to creat</a:t>
            </a:r>
            <a:r>
              <a:rPr lang="en-US" sz="240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an assignment in other Teams that you have created</a:t>
            </a:r>
            <a:r>
              <a:rPr lang="en-US" sz="240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2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dirty="0"/>
          </a:p>
        </p:txBody>
      </p:sp>
      <p:cxnSp>
        <p:nvCxnSpPr>
          <p:cNvPr id="235" name="Google Shape;235;p25"/>
          <p:cNvCxnSpPr/>
          <p:nvPr/>
        </p:nvCxnSpPr>
        <p:spPr>
          <a:xfrm rot="10800000" flipH="1">
            <a:off x="3151517" y="1787107"/>
            <a:ext cx="1360098" cy="566467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6" name="Google Shape;236;p25"/>
          <p:cNvCxnSpPr/>
          <p:nvPr/>
        </p:nvCxnSpPr>
        <p:spPr>
          <a:xfrm rot="10800000">
            <a:off x="370037" y="2461944"/>
            <a:ext cx="710241" cy="1227825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7" name="Google Shape;237;p25"/>
          <p:cNvSpPr txBox="1"/>
          <p:nvPr/>
        </p:nvSpPr>
        <p:spPr>
          <a:xfrm>
            <a:off x="2264075" y="2393471"/>
            <a:ext cx="1794295" cy="36933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Assignments Tab</a:t>
            </a:r>
            <a:endParaRPr sz="1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5"/>
          <p:cNvSpPr txBox="1"/>
          <p:nvPr/>
        </p:nvSpPr>
        <p:spPr>
          <a:xfrm>
            <a:off x="466905" y="3701810"/>
            <a:ext cx="1794295" cy="92333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Select Teams to show all of your "teams"/classes.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2E5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6"/>
          <p:cNvPicPr preferRelativeResize="0"/>
          <p:nvPr/>
        </p:nvPicPr>
        <p:blipFill rotWithShape="1">
          <a:blip r:embed="rId3">
            <a:alphaModFix/>
          </a:blip>
          <a:srcRect r="53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6"/>
          <p:cNvSpPr>
            <a:spLocks noGrp="1"/>
          </p:cNvSpPr>
          <p:nvPr>
            <p:ph type="title"/>
          </p:nvPr>
        </p:nvSpPr>
        <p:spPr>
          <a:xfrm>
            <a:off x="611325" y="3874986"/>
            <a:ext cx="2752354" cy="2709275"/>
          </a:xfrm>
          <a:prstGeom prst="ellipse">
            <a:avLst/>
          </a:prstGeom>
          <a:solidFill>
            <a:srgbClr val="9CC2E5"/>
          </a:solidFill>
          <a:ln w="174625" cap="flat" cmpd="thinThick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Times New Roman"/>
              <a:buNone/>
            </a:pPr>
            <a:r>
              <a:rPr lang="en-US" sz="260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Creating Class Assignments</a:t>
            </a:r>
            <a:endParaRPr/>
          </a:p>
        </p:txBody>
      </p:sp>
      <p:sp>
        <p:nvSpPr>
          <p:cNvPr id="245" name="Google Shape;245;p26"/>
          <p:cNvSpPr txBox="1"/>
          <p:nvPr/>
        </p:nvSpPr>
        <p:spPr>
          <a:xfrm>
            <a:off x="4537494" y="1489494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Step 1: Add a title</a:t>
            </a:r>
            <a:endParaRPr/>
          </a:p>
        </p:txBody>
      </p:sp>
      <p:sp>
        <p:nvSpPr>
          <p:cNvPr id="246" name="Google Shape;246;p26"/>
          <p:cNvSpPr txBox="1"/>
          <p:nvPr/>
        </p:nvSpPr>
        <p:spPr>
          <a:xfrm>
            <a:off x="4537493" y="2309003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Step 2: Add instructions</a:t>
            </a:r>
            <a:endParaRPr/>
          </a:p>
        </p:txBody>
      </p:sp>
      <p:sp>
        <p:nvSpPr>
          <p:cNvPr id="247" name="Google Shape;247;p26"/>
          <p:cNvSpPr txBox="1"/>
          <p:nvPr/>
        </p:nvSpPr>
        <p:spPr>
          <a:xfrm>
            <a:off x="4825041" y="3430436"/>
            <a:ext cx="59205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Step 3: Add resources (worksheets, videos, links and more).</a:t>
            </a:r>
            <a:endParaRPr/>
          </a:p>
        </p:txBody>
      </p:sp>
      <p:sp>
        <p:nvSpPr>
          <p:cNvPr id="248" name="Google Shape;248;p26"/>
          <p:cNvSpPr txBox="1"/>
          <p:nvPr/>
        </p:nvSpPr>
        <p:spPr>
          <a:xfrm>
            <a:off x="4695643" y="4350587"/>
            <a:ext cx="577682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Step 4: Add and create rubrics and assignment point value.</a:t>
            </a:r>
            <a:endParaRPr sz="1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6"/>
          <p:cNvSpPr txBox="1"/>
          <p:nvPr/>
        </p:nvSpPr>
        <p:spPr>
          <a:xfrm>
            <a:off x="4595001" y="5227605"/>
            <a:ext cx="587746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Step 5: Select one or more classes to assign the assignment.</a:t>
            </a:r>
            <a:endParaRPr sz="1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6"/>
          <p:cNvSpPr txBox="1"/>
          <p:nvPr/>
        </p:nvSpPr>
        <p:spPr>
          <a:xfrm>
            <a:off x="4566246" y="6219642"/>
            <a:ext cx="68263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Step 6: Select an assign time and date as well as a due and close date.</a:t>
            </a:r>
            <a:endParaRPr sz="1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6"/>
          <p:cNvSpPr txBox="1"/>
          <p:nvPr/>
        </p:nvSpPr>
        <p:spPr>
          <a:xfrm>
            <a:off x="9641456" y="2179607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Step 7: Select assign</a:t>
            </a:r>
            <a:endParaRPr/>
          </a:p>
        </p:txBody>
      </p:sp>
      <p:cxnSp>
        <p:nvCxnSpPr>
          <p:cNvPr id="252" name="Google Shape;252;p26"/>
          <p:cNvCxnSpPr/>
          <p:nvPr/>
        </p:nvCxnSpPr>
        <p:spPr>
          <a:xfrm rot="10800000" flipH="1">
            <a:off x="10483071" y="1556170"/>
            <a:ext cx="1302588" cy="667109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53" name="Google Shape;253;p26"/>
          <p:cNvCxnSpPr/>
          <p:nvPr/>
        </p:nvCxnSpPr>
        <p:spPr>
          <a:xfrm flipH="1">
            <a:off x="5387734" y="1720071"/>
            <a:ext cx="5751" cy="411192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54" name="Google Shape;254;p26"/>
          <p:cNvCxnSpPr/>
          <p:nvPr/>
        </p:nvCxnSpPr>
        <p:spPr>
          <a:xfrm flipH="1">
            <a:off x="5531507" y="2525202"/>
            <a:ext cx="5751" cy="281796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55" name="Google Shape;255;p26"/>
          <p:cNvCxnSpPr/>
          <p:nvPr/>
        </p:nvCxnSpPr>
        <p:spPr>
          <a:xfrm rot="10800000">
            <a:off x="4496338" y="3540244"/>
            <a:ext cx="365184" cy="48883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56" name="Google Shape;256;p26"/>
          <p:cNvCxnSpPr/>
          <p:nvPr/>
        </p:nvCxnSpPr>
        <p:spPr>
          <a:xfrm rot="10800000">
            <a:off x="4295054" y="4431640"/>
            <a:ext cx="365184" cy="48883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57" name="Google Shape;257;p26"/>
          <p:cNvCxnSpPr/>
          <p:nvPr/>
        </p:nvCxnSpPr>
        <p:spPr>
          <a:xfrm rot="10800000">
            <a:off x="4438828" y="5021112"/>
            <a:ext cx="207034" cy="408316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58" name="Google Shape;258;p26"/>
          <p:cNvCxnSpPr/>
          <p:nvPr/>
        </p:nvCxnSpPr>
        <p:spPr>
          <a:xfrm rot="10800000">
            <a:off x="4338186" y="6013149"/>
            <a:ext cx="207034" cy="408316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4"/>
          <p:cNvSpPr/>
          <p:nvPr/>
        </p:nvSpPr>
        <p:spPr>
          <a:xfrm>
            <a:off x="1" y="483466"/>
            <a:ext cx="5549037" cy="6374535"/>
          </a:xfrm>
          <a:custGeom>
            <a:avLst/>
            <a:gdLst/>
            <a:ahLst/>
            <a:cxnLst/>
            <a:rect l="l" t="t" r="r" b="b"/>
            <a:pathLst>
              <a:path w="5549037" h="6374535" extrusionOk="0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4" name="Google Shape;374;p34"/>
          <p:cNvPicPr preferRelativeResize="0"/>
          <p:nvPr/>
        </p:nvPicPr>
        <p:blipFill rotWithShape="1">
          <a:blip r:embed="rId3">
            <a:alphaModFix/>
          </a:blip>
          <a:srcRect l="26861" r="26967"/>
          <a:stretch/>
        </p:blipFill>
        <p:spPr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 extrusionOk="0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75" name="Google Shape;375;p34"/>
          <p:cNvSpPr/>
          <p:nvPr/>
        </p:nvSpPr>
        <p:spPr>
          <a:xfrm>
            <a:off x="5233763" y="1"/>
            <a:ext cx="4480560" cy="2513993"/>
          </a:xfrm>
          <a:custGeom>
            <a:avLst/>
            <a:gdLst/>
            <a:ahLst/>
            <a:cxnLst/>
            <a:rect l="l" t="t" r="r" b="b"/>
            <a:pathLst>
              <a:path w="4480560" h="2513993" extrusionOk="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6" name="Google Shape;376;p34"/>
          <p:cNvPicPr preferRelativeResize="0"/>
          <p:nvPr/>
        </p:nvPicPr>
        <p:blipFill rotWithShape="1">
          <a:blip r:embed="rId4">
            <a:alphaModFix/>
          </a:blip>
          <a:srcRect l="2855" r="3052"/>
          <a:stretch/>
        </p:blipFill>
        <p:spPr>
          <a:xfrm>
            <a:off x="5398355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 extrusionOk="0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77" name="Google Shape;377;p34"/>
          <p:cNvSpPr txBox="1"/>
          <p:nvPr/>
        </p:nvSpPr>
        <p:spPr>
          <a:xfrm>
            <a:off x="6707577" y="4737879"/>
            <a:ext cx="449723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0000"/>
                </a:solidFill>
                <a:highlight>
                  <a:srgbClr val="C0C0C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Schedule to assign in the future or right now. Select a due date and when the assignment will close.</a:t>
            </a:r>
            <a:endParaRPr/>
          </a:p>
        </p:txBody>
      </p:sp>
      <p:sp>
        <p:nvSpPr>
          <p:cNvPr id="378" name="Google Shape;378;p34"/>
          <p:cNvSpPr txBox="1"/>
          <p:nvPr/>
        </p:nvSpPr>
        <p:spPr>
          <a:xfrm>
            <a:off x="6707576" y="2969464"/>
            <a:ext cx="449723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0000"/>
                </a:solidFill>
                <a:highlight>
                  <a:srgbClr val="C0C0C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Select resources from OneDrive, Notebook (OneNote), Links, or upload from the current device.</a:t>
            </a:r>
            <a:endParaRPr/>
          </a:p>
        </p:txBody>
      </p:sp>
      <p:cxnSp>
        <p:nvCxnSpPr>
          <p:cNvPr id="379" name="Google Shape;379;p34"/>
          <p:cNvCxnSpPr/>
          <p:nvPr/>
        </p:nvCxnSpPr>
        <p:spPr>
          <a:xfrm rot="10800000">
            <a:off x="7586574" y="1598403"/>
            <a:ext cx="1357223" cy="1270957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80" name="Google Shape;380;p34"/>
          <p:cNvCxnSpPr/>
          <p:nvPr/>
        </p:nvCxnSpPr>
        <p:spPr>
          <a:xfrm rot="10800000">
            <a:off x="4782988" y="4344478"/>
            <a:ext cx="2018581" cy="753373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p27"/>
          <p:cNvPicPr preferRelativeResize="0"/>
          <p:nvPr/>
        </p:nvPicPr>
        <p:blipFill rotWithShape="1">
          <a:blip r:embed="rId3">
            <a:alphaModFix/>
          </a:blip>
          <a:srcRect l="4478" t="9091" r="1881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7"/>
          <p:cNvSpPr/>
          <p:nvPr/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3000">
                <a:srgbClr val="000000">
                  <a:alpha val="63921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7"/>
          <p:cNvSpPr txBox="1">
            <a:spLocks noGrp="1"/>
          </p:cNvSpPr>
          <p:nvPr>
            <p:ph type="title"/>
          </p:nvPr>
        </p:nvSpPr>
        <p:spPr>
          <a:xfrm>
            <a:off x="477980" y="1122363"/>
            <a:ext cx="4894119" cy="3204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 sz="4800"/>
              <a:t>Class Management Features in Microsoft Teams</a:t>
            </a:r>
            <a:endParaRPr/>
          </a:p>
        </p:txBody>
      </p:sp>
      <p:sp>
        <p:nvSpPr>
          <p:cNvPr id="267" name="Google Shape;267;p27"/>
          <p:cNvSpPr txBox="1">
            <a:spLocks noGrp="1"/>
          </p:cNvSpPr>
          <p:nvPr>
            <p:ph type="body" idx="1"/>
          </p:nvPr>
        </p:nvSpPr>
        <p:spPr>
          <a:xfrm>
            <a:off x="477980" y="4872922"/>
            <a:ext cx="4023359" cy="1208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>
                <a:solidFill>
                  <a:schemeClr val="lt1"/>
                </a:solidFill>
              </a:rPr>
              <a:t>A Closer Look</a:t>
            </a:r>
            <a:endParaRPr/>
          </a:p>
        </p:txBody>
      </p:sp>
      <p:sp>
        <p:nvSpPr>
          <p:cNvPr id="268" name="Google Shape;268;p27"/>
          <p:cNvSpPr/>
          <p:nvPr/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7"/>
          <p:cNvSpPr/>
          <p:nvPr/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2E5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8"/>
          <p:cNvSpPr txBox="1"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Important Features Within Teams Meeting</a:t>
            </a:r>
            <a:endParaRPr/>
          </a:p>
        </p:txBody>
      </p:sp>
      <p:sp>
        <p:nvSpPr>
          <p:cNvPr id="276" name="Google Shape;276;p28"/>
          <p:cNvSpPr/>
          <p:nvPr/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8"/>
          <p:cNvSpPr/>
          <p:nvPr/>
        </p:nvSpPr>
        <p:spPr>
          <a:xfrm rot="10800000" flipH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8" name="Google Shape;278;p28"/>
          <p:cNvGrpSpPr/>
          <p:nvPr/>
        </p:nvGrpSpPr>
        <p:grpSpPr>
          <a:xfrm>
            <a:off x="1788147" y="2251299"/>
            <a:ext cx="9909667" cy="3333645"/>
            <a:chOff x="302966" y="511939"/>
            <a:chExt cx="9909667" cy="3333645"/>
          </a:xfrm>
        </p:grpSpPr>
        <p:sp>
          <p:nvSpPr>
            <p:cNvPr id="279" name="Google Shape;279;p28"/>
            <p:cNvSpPr/>
            <p:nvPr/>
          </p:nvSpPr>
          <p:spPr>
            <a:xfrm>
              <a:off x="699352" y="511939"/>
              <a:ext cx="648632" cy="64863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8"/>
            <p:cNvSpPr/>
            <p:nvPr/>
          </p:nvSpPr>
          <p:spPr>
            <a:xfrm>
              <a:off x="302966" y="1422023"/>
              <a:ext cx="1441406" cy="576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8"/>
            <p:cNvSpPr txBox="1"/>
            <p:nvPr/>
          </p:nvSpPr>
          <p:spPr>
            <a:xfrm>
              <a:off x="302966" y="1422023"/>
              <a:ext cx="1441406" cy="576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lang="en-US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Mute all students  </a:t>
              </a:r>
              <a:endParaRPr/>
            </a:p>
          </p:txBody>
        </p:sp>
        <p:sp>
          <p:nvSpPr>
            <p:cNvPr id="282" name="Google Shape;282;p28"/>
            <p:cNvSpPr/>
            <p:nvPr/>
          </p:nvSpPr>
          <p:spPr>
            <a:xfrm>
              <a:off x="2393005" y="511939"/>
              <a:ext cx="648632" cy="64863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8"/>
            <p:cNvSpPr/>
            <p:nvPr/>
          </p:nvSpPr>
          <p:spPr>
            <a:xfrm>
              <a:off x="1996618" y="1422023"/>
              <a:ext cx="1441406" cy="576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8"/>
            <p:cNvSpPr txBox="1"/>
            <p:nvPr/>
          </p:nvSpPr>
          <p:spPr>
            <a:xfrm>
              <a:off x="1996618" y="1422023"/>
              <a:ext cx="1441406" cy="576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lang="en-US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Blur/Virtual Background  </a:t>
              </a:r>
              <a:endParaRPr/>
            </a:p>
          </p:txBody>
        </p:sp>
        <p:sp>
          <p:nvSpPr>
            <p:cNvPr id="285" name="Google Shape;285;p28"/>
            <p:cNvSpPr/>
            <p:nvPr/>
          </p:nvSpPr>
          <p:spPr>
            <a:xfrm>
              <a:off x="4086657" y="511939"/>
              <a:ext cx="648632" cy="64863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8"/>
            <p:cNvSpPr/>
            <p:nvPr/>
          </p:nvSpPr>
          <p:spPr>
            <a:xfrm>
              <a:off x="3690270" y="1422023"/>
              <a:ext cx="1441406" cy="576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8"/>
            <p:cNvSpPr txBox="1"/>
            <p:nvPr/>
          </p:nvSpPr>
          <p:spPr>
            <a:xfrm>
              <a:off x="3690270" y="1422023"/>
              <a:ext cx="1441406" cy="576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lang="en-US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Attendance   </a:t>
              </a:r>
              <a:endParaRPr/>
            </a:p>
          </p:txBody>
        </p:sp>
        <p:sp>
          <p:nvSpPr>
            <p:cNvPr id="288" name="Google Shape;288;p28"/>
            <p:cNvSpPr/>
            <p:nvPr/>
          </p:nvSpPr>
          <p:spPr>
            <a:xfrm>
              <a:off x="5780309" y="511939"/>
              <a:ext cx="648632" cy="648632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8"/>
            <p:cNvSpPr/>
            <p:nvPr/>
          </p:nvSpPr>
          <p:spPr>
            <a:xfrm>
              <a:off x="5383923" y="1422023"/>
              <a:ext cx="1441406" cy="576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8"/>
            <p:cNvSpPr txBox="1"/>
            <p:nvPr/>
          </p:nvSpPr>
          <p:spPr>
            <a:xfrm>
              <a:off x="5383923" y="1422023"/>
              <a:ext cx="1441406" cy="576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lang="en-US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Call student   </a:t>
              </a:r>
              <a:endParaRPr/>
            </a:p>
          </p:txBody>
        </p:sp>
        <p:sp>
          <p:nvSpPr>
            <p:cNvPr id="291" name="Google Shape;291;p28"/>
            <p:cNvSpPr/>
            <p:nvPr/>
          </p:nvSpPr>
          <p:spPr>
            <a:xfrm>
              <a:off x="7473962" y="511939"/>
              <a:ext cx="648632" cy="648632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8"/>
            <p:cNvSpPr/>
            <p:nvPr/>
          </p:nvSpPr>
          <p:spPr>
            <a:xfrm>
              <a:off x="7077575" y="1422023"/>
              <a:ext cx="1441406" cy="576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8"/>
            <p:cNvSpPr txBox="1"/>
            <p:nvPr/>
          </p:nvSpPr>
          <p:spPr>
            <a:xfrm>
              <a:off x="7077575" y="1422023"/>
              <a:ext cx="1441406" cy="576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lang="en-US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Raise Hand/Class Management Functions  </a:t>
              </a:r>
              <a:endParaRPr/>
            </a:p>
          </p:txBody>
        </p:sp>
        <p:sp>
          <p:nvSpPr>
            <p:cNvPr id="294" name="Google Shape;294;p28"/>
            <p:cNvSpPr/>
            <p:nvPr/>
          </p:nvSpPr>
          <p:spPr>
            <a:xfrm>
              <a:off x="9167614" y="511939"/>
              <a:ext cx="648632" cy="648632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8"/>
            <p:cNvSpPr/>
            <p:nvPr/>
          </p:nvSpPr>
          <p:spPr>
            <a:xfrm>
              <a:off x="8771227" y="1422023"/>
              <a:ext cx="1441406" cy="576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8"/>
            <p:cNvSpPr txBox="1"/>
            <p:nvPr/>
          </p:nvSpPr>
          <p:spPr>
            <a:xfrm>
              <a:off x="8771227" y="1422023"/>
              <a:ext cx="1441406" cy="576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lang="en-US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Share Screen (with and without audio)  </a:t>
              </a:r>
              <a:endParaRPr/>
            </a:p>
          </p:txBody>
        </p:sp>
        <p:sp>
          <p:nvSpPr>
            <p:cNvPr id="297" name="Google Shape;297;p28"/>
            <p:cNvSpPr/>
            <p:nvPr/>
          </p:nvSpPr>
          <p:spPr>
            <a:xfrm>
              <a:off x="4086657" y="2358937"/>
              <a:ext cx="648632" cy="648632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8"/>
            <p:cNvSpPr/>
            <p:nvPr/>
          </p:nvSpPr>
          <p:spPr>
            <a:xfrm>
              <a:off x="3690270" y="3269022"/>
              <a:ext cx="1441406" cy="576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8"/>
            <p:cNvSpPr txBox="1"/>
            <p:nvPr/>
          </p:nvSpPr>
          <p:spPr>
            <a:xfrm>
              <a:off x="3690270" y="3269022"/>
              <a:ext cx="1441406" cy="576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lang="en-US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Utilize Chat within Video Meeting  </a:t>
              </a:r>
              <a:endParaRPr/>
            </a:p>
          </p:txBody>
        </p:sp>
        <p:sp>
          <p:nvSpPr>
            <p:cNvPr id="300" name="Google Shape;300;p28"/>
            <p:cNvSpPr/>
            <p:nvPr/>
          </p:nvSpPr>
          <p:spPr>
            <a:xfrm>
              <a:off x="5780309" y="2358937"/>
              <a:ext cx="648632" cy="648632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8"/>
            <p:cNvSpPr/>
            <p:nvPr/>
          </p:nvSpPr>
          <p:spPr>
            <a:xfrm>
              <a:off x="5383923" y="3269022"/>
              <a:ext cx="1441406" cy="576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8"/>
            <p:cNvSpPr txBox="1"/>
            <p:nvPr/>
          </p:nvSpPr>
          <p:spPr>
            <a:xfrm>
              <a:off x="5383923" y="3269022"/>
              <a:ext cx="1441406" cy="576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lang="en-US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Disable student recording/muting ability  </a:t>
              </a:r>
              <a:endParaRPr/>
            </a:p>
          </p:txBody>
        </p:sp>
      </p:grpSp>
      <p:sp>
        <p:nvSpPr>
          <p:cNvPr id="303" name="Google Shape;303;p28"/>
          <p:cNvSpPr txBox="1"/>
          <p:nvPr/>
        </p:nvSpPr>
        <p:spPr>
          <a:xfrm>
            <a:off x="166777" y="4098297"/>
            <a:ext cx="4290825" cy="260822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1600" dirty="0" smtClean="0">
                <a:solidFill>
                  <a:schemeClr val="dk1"/>
                </a:solidFill>
                <a:latin typeface="Times New Roman"/>
                <a:ea typeface="Calibri"/>
                <a:cs typeface="Times New Roman"/>
                <a:sym typeface="Calibri"/>
              </a:rPr>
              <a:t>For 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Calibri"/>
                <a:cs typeface="Times New Roman"/>
                <a:sym typeface="Calibri"/>
              </a:rPr>
              <a:t>class management techniques, you can teach students how to use the </a:t>
            </a:r>
            <a:r>
              <a:rPr lang="en-US" sz="1600" b="1" dirty="0">
                <a:solidFill>
                  <a:schemeClr val="dk1"/>
                </a:solidFill>
                <a:latin typeface="Times New Roman"/>
                <a:ea typeface="Calibri"/>
                <a:cs typeface="Times New Roman"/>
                <a:sym typeface="Calibri"/>
              </a:rPr>
              <a:t>"Raise Hand" 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Calibri"/>
                <a:cs typeface="Times New Roman"/>
                <a:sym typeface="Calibri"/>
              </a:rPr>
              <a:t>feature. While you are </a:t>
            </a:r>
            <a:r>
              <a:rPr lang="en-US" sz="1600" dirty="0" smtClean="0">
                <a:solidFill>
                  <a:schemeClr val="dk1"/>
                </a:solidFill>
                <a:latin typeface="Times New Roman"/>
                <a:ea typeface="Calibri"/>
                <a:cs typeface="Times New Roman"/>
                <a:sym typeface="Calibri"/>
              </a:rPr>
              <a:t>speaking in class</a:t>
            </a:r>
            <a:r>
              <a:rPr lang="en-US" sz="1600" dirty="0" smtClean="0">
                <a:solidFill>
                  <a:schemeClr val="dk1"/>
                </a:solidFill>
                <a:latin typeface="Times New Roman"/>
                <a:ea typeface="Calibri"/>
                <a:cs typeface="Times New Roman"/>
                <a:sym typeface="Calibri"/>
              </a:rPr>
              <a:t>, 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Calibri"/>
                <a:cs typeface="Times New Roman"/>
                <a:sym typeface="Calibri"/>
              </a:rPr>
              <a:t>you may wish to   </a:t>
            </a:r>
            <a:r>
              <a:rPr lang="en-US" sz="1600" dirty="0" err="1" smtClean="0">
                <a:solidFill>
                  <a:schemeClr val="dk1"/>
                </a:solidFill>
                <a:latin typeface="Times New Roman"/>
                <a:ea typeface="Calibri"/>
                <a:cs typeface="Times New Roman"/>
                <a:sym typeface="Calibri"/>
              </a:rPr>
              <a:t>The</a:t>
            </a:r>
            <a:r>
              <a:rPr lang="en-US" sz="1600" b="1" dirty="0" err="1">
                <a:solidFill>
                  <a:schemeClr val="dk1"/>
                </a:solidFill>
                <a:latin typeface="Times New Roman"/>
                <a:ea typeface="Calibri"/>
                <a:cs typeface="Times New Roman"/>
                <a:sym typeface="Calibri"/>
              </a:rPr>
              <a:t>"Mute</a:t>
            </a:r>
            <a:r>
              <a:rPr lang="en-US" sz="1600" b="1" dirty="0">
                <a:solidFill>
                  <a:schemeClr val="dk1"/>
                </a:solidFill>
                <a:latin typeface="Times New Roman"/>
                <a:ea typeface="Calibri"/>
                <a:cs typeface="Times New Roman"/>
                <a:sym typeface="Calibri"/>
              </a:rPr>
              <a:t> all students."</a:t>
            </a:r>
            <a:r>
              <a:rPr lang="en-US" sz="1600" dirty="0" smtClean="0">
                <a:solidFill>
                  <a:schemeClr val="dk1"/>
                </a:solidFill>
                <a:latin typeface="Times New Roman"/>
                <a:ea typeface="Calibri"/>
                <a:cs typeface="Times New Roman"/>
                <a:sym typeface="Calibri"/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Calibri"/>
                <a:cs typeface="Times New Roman"/>
                <a:sym typeface="Calibri"/>
              </a:rPr>
              <a:t>"</a:t>
            </a:r>
            <a:r>
              <a:rPr lang="en-US" sz="1600" b="1" dirty="0">
                <a:solidFill>
                  <a:schemeClr val="dk1"/>
                </a:solidFill>
                <a:latin typeface="Times New Roman"/>
                <a:ea typeface="Calibri"/>
                <a:cs typeface="Times New Roman"/>
                <a:sym typeface="Calibri"/>
              </a:rPr>
              <a:t>Share Screen" 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Calibri"/>
                <a:cs typeface="Times New Roman"/>
                <a:sym typeface="Calibri"/>
              </a:rPr>
              <a:t>feature allows you to show presentations, for instance a </a:t>
            </a:r>
            <a:r>
              <a:rPr lang="en-US" sz="1600" dirty="0" smtClean="0">
                <a:solidFill>
                  <a:schemeClr val="dk1"/>
                </a:solidFill>
                <a:latin typeface="Times New Roman"/>
                <a:ea typeface="Calibri"/>
                <a:cs typeface="Times New Roman"/>
                <a:sym typeface="Calibri"/>
              </a:rPr>
              <a:t>PowerPoint or a short video.</a:t>
            </a:r>
            <a:r>
              <a:rPr lang="en-US" sz="1600" dirty="0">
                <a:solidFill>
                  <a:schemeClr val="dk1"/>
                </a:solidFill>
                <a:latin typeface="Times New Roman"/>
                <a:ea typeface="Calibri"/>
                <a:cs typeface="Times New Roman"/>
                <a:sym typeface="Calibri"/>
              </a:rPr>
              <a:t> </a:t>
            </a:r>
            <a:r>
              <a:rPr lang="en-US" sz="1600" dirty="0" smtClean="0">
                <a:solidFill>
                  <a:schemeClr val="dk1"/>
                </a:solidFill>
                <a:latin typeface="Times New Roman"/>
                <a:ea typeface="Calibri"/>
                <a:cs typeface="Times New Roman"/>
                <a:sym typeface="Calibri"/>
              </a:rPr>
              <a:t>Students may ask a question using the </a:t>
            </a:r>
            <a:r>
              <a:rPr lang="en-US" sz="1600" b="1" dirty="0" smtClean="0">
                <a:solidFill>
                  <a:schemeClr val="dk1"/>
                </a:solidFill>
                <a:latin typeface="Times New Roman"/>
                <a:ea typeface="Calibri"/>
                <a:cs typeface="Times New Roman"/>
                <a:sym typeface="Calibri"/>
              </a:rPr>
              <a:t>“Chat” </a:t>
            </a:r>
            <a:r>
              <a:rPr lang="en-US" sz="1600" dirty="0" smtClean="0">
                <a:solidFill>
                  <a:schemeClr val="dk1"/>
                </a:solidFill>
                <a:latin typeface="Times New Roman"/>
                <a:ea typeface="Calibri"/>
                <a:cs typeface="Times New Roman"/>
                <a:sym typeface="Calibri"/>
              </a:rPr>
              <a:t>feature. Each of these features is further explained within the videos posted in Clever and the YPS Distance Learning Website.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29"/>
          <p:cNvPicPr preferRelativeResize="0"/>
          <p:nvPr/>
        </p:nvPicPr>
        <p:blipFill rotWithShape="1">
          <a:blip r:embed="rId3">
            <a:alphaModFix/>
          </a:blip>
          <a:srcRect l="3299" r="20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9"/>
          <p:cNvSpPr/>
          <p:nvPr/>
        </p:nvSpPr>
        <p:spPr>
          <a:xfrm>
            <a:off x="-1" y="4892040"/>
            <a:ext cx="12191999" cy="1965960"/>
          </a:xfrm>
          <a:prstGeom prst="rect">
            <a:avLst/>
          </a:prstGeom>
          <a:solidFill>
            <a:schemeClr val="dk1">
              <a:alpha val="7176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9"/>
          <p:cNvSpPr txBox="1">
            <a:spLocks noGrp="1"/>
          </p:cNvSpPr>
          <p:nvPr>
            <p:ph type="title"/>
          </p:nvPr>
        </p:nvSpPr>
        <p:spPr>
          <a:xfrm>
            <a:off x="969264" y="5154168"/>
            <a:ext cx="6973204" cy="1261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000"/>
              <a:buFont typeface="Times New Roman"/>
              <a:buNone/>
            </a:pPr>
            <a:r>
              <a:rPr lang="en-US" sz="3000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000" b="1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to Mute Participants</a:t>
            </a:r>
            <a:endParaRPr b="1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11" name="Google Shape;311;p29"/>
          <p:cNvCxnSpPr/>
          <p:nvPr/>
        </p:nvCxnSpPr>
        <p:spPr>
          <a:xfrm rot="10800000">
            <a:off x="8138160" y="532506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FEFEF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2" name="Google Shape;312;p29"/>
          <p:cNvCxnSpPr/>
          <p:nvPr/>
        </p:nvCxnSpPr>
        <p:spPr>
          <a:xfrm rot="10800000" flipH="1">
            <a:off x="4487712" y="1024207"/>
            <a:ext cx="1532626" cy="882770"/>
          </a:xfrm>
          <a:prstGeom prst="straightConnector1">
            <a:avLst/>
          </a:prstGeom>
          <a:noFill/>
          <a:ln w="9525" cap="flat" cmpd="sng">
            <a:solidFill>
              <a:srgbClr val="FFFF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13" name="Google Shape;313;p29"/>
          <p:cNvSpPr txBox="1"/>
          <p:nvPr/>
        </p:nvSpPr>
        <p:spPr>
          <a:xfrm>
            <a:off x="2337760" y="2754702"/>
            <a:ext cx="596372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Step2: Select the three dots - Mute participant</a:t>
            </a:r>
            <a:endParaRPr sz="18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4" name="Google Shape;314;p29"/>
          <p:cNvCxnSpPr/>
          <p:nvPr/>
        </p:nvCxnSpPr>
        <p:spPr>
          <a:xfrm>
            <a:off x="5925447" y="3085920"/>
            <a:ext cx="3056625" cy="971908"/>
          </a:xfrm>
          <a:prstGeom prst="straightConnector1">
            <a:avLst/>
          </a:prstGeom>
          <a:noFill/>
          <a:ln w="9525" cap="flat" cmpd="sng">
            <a:solidFill>
              <a:srgbClr val="FFFF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15" name="Google Shape;315;p29"/>
          <p:cNvCxnSpPr/>
          <p:nvPr/>
        </p:nvCxnSpPr>
        <p:spPr>
          <a:xfrm>
            <a:off x="5968579" y="3100297"/>
            <a:ext cx="4537492" cy="684361"/>
          </a:xfrm>
          <a:prstGeom prst="straightConnector1">
            <a:avLst/>
          </a:prstGeom>
          <a:noFill/>
          <a:ln w="9525" cap="flat" cmpd="sng">
            <a:solidFill>
              <a:srgbClr val="FFFF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16" name="Google Shape;316;p29"/>
          <p:cNvSpPr txBox="1"/>
          <p:nvPr/>
        </p:nvSpPr>
        <p:spPr>
          <a:xfrm>
            <a:off x="2093345" y="1863306"/>
            <a:ext cx="4152180" cy="383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Step 1: Select the Show Participants icon</a:t>
            </a:r>
            <a:endParaRPr sz="18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30"/>
          <p:cNvPicPr preferRelativeResize="0"/>
          <p:nvPr/>
        </p:nvPicPr>
        <p:blipFill rotWithShape="1">
          <a:blip r:embed="rId3">
            <a:alphaModFix/>
          </a:blip>
          <a:srcRect l="3299" r="20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0"/>
          <p:cNvSpPr/>
          <p:nvPr/>
        </p:nvSpPr>
        <p:spPr>
          <a:xfrm>
            <a:off x="-1" y="4892040"/>
            <a:ext cx="12191999" cy="1965960"/>
          </a:xfrm>
          <a:prstGeom prst="rect">
            <a:avLst/>
          </a:prstGeom>
          <a:solidFill>
            <a:schemeClr val="dk1">
              <a:alpha val="7176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30"/>
          <p:cNvSpPr txBox="1">
            <a:spLocks noGrp="1"/>
          </p:cNvSpPr>
          <p:nvPr>
            <p:ph type="title"/>
          </p:nvPr>
        </p:nvSpPr>
        <p:spPr>
          <a:xfrm>
            <a:off x="969264" y="5154168"/>
            <a:ext cx="6973204" cy="1261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000"/>
              <a:buFont typeface="Times New Roman"/>
              <a:buNone/>
            </a:pPr>
            <a:r>
              <a:rPr lang="en-US" sz="3000" b="1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Taking Attendance: </a:t>
            </a:r>
            <a:r>
              <a:rPr lang="en-US" sz="3000" b="1" i="1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feature can be used when you are "live" with students.</a:t>
            </a:r>
            <a:endParaRPr b="1" i="1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24" name="Google Shape;324;p30"/>
          <p:cNvCxnSpPr/>
          <p:nvPr/>
        </p:nvCxnSpPr>
        <p:spPr>
          <a:xfrm rot="10800000">
            <a:off x="8138160" y="532506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FEFEF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5" name="Google Shape;325;p30"/>
          <p:cNvSpPr txBox="1"/>
          <p:nvPr/>
        </p:nvSpPr>
        <p:spPr>
          <a:xfrm>
            <a:off x="2093345" y="1863306"/>
            <a:ext cx="4152180" cy="383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Step 1: Select the Show Participants icon</a:t>
            </a:r>
            <a:endParaRPr sz="18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6" name="Google Shape;326;p30"/>
          <p:cNvCxnSpPr/>
          <p:nvPr/>
        </p:nvCxnSpPr>
        <p:spPr>
          <a:xfrm rot="10800000" flipH="1">
            <a:off x="4487712" y="1024207"/>
            <a:ext cx="1532626" cy="882770"/>
          </a:xfrm>
          <a:prstGeom prst="straightConnector1">
            <a:avLst/>
          </a:prstGeom>
          <a:noFill/>
          <a:ln w="9525" cap="flat" cmpd="sng">
            <a:solidFill>
              <a:srgbClr val="FFFF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27" name="Google Shape;327;p30"/>
          <p:cNvSpPr txBox="1"/>
          <p:nvPr/>
        </p:nvSpPr>
        <p:spPr>
          <a:xfrm>
            <a:off x="2337760" y="2754702"/>
            <a:ext cx="596372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Step2: Select download attendance list</a:t>
            </a:r>
            <a:endParaRPr sz="18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8" name="Google Shape;328;p30"/>
          <p:cNvCxnSpPr/>
          <p:nvPr/>
        </p:nvCxnSpPr>
        <p:spPr>
          <a:xfrm rot="10800000" flipH="1">
            <a:off x="6601184" y="1685565"/>
            <a:ext cx="3717984" cy="1227826"/>
          </a:xfrm>
          <a:prstGeom prst="straightConnector1">
            <a:avLst/>
          </a:prstGeom>
          <a:noFill/>
          <a:ln w="9525" cap="flat" cmpd="sng">
            <a:solidFill>
              <a:srgbClr val="FFFF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2E5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1"/>
          <p:cNvSpPr/>
          <p:nvPr/>
        </p:nvSpPr>
        <p:spPr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31"/>
          <p:cNvSpPr txBox="1"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Hand</a:t>
            </a:r>
            <a:r>
              <a:rPr lang="en-US" sz="4000" b="1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4000" b="1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Raise feature</a:t>
            </a:r>
            <a:endParaRPr sz="40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5" name="Google Shape;33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8765" y="1458053"/>
            <a:ext cx="7286789" cy="3863572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1"/>
          <p:cNvSpPr txBox="1"/>
          <p:nvPr/>
        </p:nvSpPr>
        <p:spPr>
          <a:xfrm>
            <a:off x="4810666" y="2122098"/>
            <a:ext cx="274319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Show Participants icon highlights notification</a:t>
            </a:r>
            <a:endParaRPr sz="18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31"/>
          <p:cNvSpPr txBox="1"/>
          <p:nvPr/>
        </p:nvSpPr>
        <p:spPr>
          <a:xfrm>
            <a:off x="6852251" y="4465607"/>
            <a:ext cx="349082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Show Participants list will show attendee with hand raised</a:t>
            </a:r>
            <a:endParaRPr sz="18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31"/>
          <p:cNvSpPr txBox="1"/>
          <p:nvPr/>
        </p:nvSpPr>
        <p:spPr>
          <a:xfrm>
            <a:off x="7873043" y="2898475"/>
            <a:ext cx="242689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to raise hand – Select icon</a:t>
            </a:r>
            <a:endParaRPr/>
          </a:p>
        </p:txBody>
      </p:sp>
      <p:cxnSp>
        <p:nvCxnSpPr>
          <p:cNvPr id="339" name="Google Shape;339;p31"/>
          <p:cNvCxnSpPr/>
          <p:nvPr/>
        </p:nvCxnSpPr>
        <p:spPr>
          <a:xfrm rot="10800000" flipH="1">
            <a:off x="7334429" y="1829339"/>
            <a:ext cx="1978324" cy="566469"/>
          </a:xfrm>
          <a:prstGeom prst="straightConnector1">
            <a:avLst/>
          </a:prstGeom>
          <a:noFill/>
          <a:ln w="9525" cap="flat" cmpd="sng">
            <a:solidFill>
              <a:srgbClr val="FFFF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0" name="Google Shape;340;p31"/>
          <p:cNvCxnSpPr/>
          <p:nvPr/>
        </p:nvCxnSpPr>
        <p:spPr>
          <a:xfrm rot="10800000" flipH="1">
            <a:off x="9189107" y="1886848"/>
            <a:ext cx="698740" cy="997788"/>
          </a:xfrm>
          <a:prstGeom prst="straightConnector1">
            <a:avLst/>
          </a:prstGeom>
          <a:noFill/>
          <a:ln w="9525" cap="flat" cmpd="sng">
            <a:solidFill>
              <a:srgbClr val="FFFF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1" name="Google Shape;341;p31"/>
          <p:cNvCxnSpPr/>
          <p:nvPr/>
        </p:nvCxnSpPr>
        <p:spPr>
          <a:xfrm rot="10800000" flipH="1">
            <a:off x="10166769" y="3612132"/>
            <a:ext cx="1590135" cy="1155939"/>
          </a:xfrm>
          <a:prstGeom prst="straightConnector1">
            <a:avLst/>
          </a:prstGeom>
          <a:noFill/>
          <a:ln w="9525" cap="flat" cmpd="sng">
            <a:solidFill>
              <a:srgbClr val="FFFF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32"/>
          <p:cNvPicPr preferRelativeResize="0"/>
          <p:nvPr/>
        </p:nvPicPr>
        <p:blipFill rotWithShape="1">
          <a:blip r:embed="rId3">
            <a:alphaModFix/>
          </a:blip>
          <a:srcRect r="57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2"/>
          <p:cNvSpPr/>
          <p:nvPr/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lt1">
              <a:alpha val="9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32"/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Times New Roman"/>
              <a:buNone/>
            </a:pPr>
            <a:r>
              <a:rPr lang="en-US" sz="28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Screen Share</a:t>
            </a: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2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49" name="Google Shape;349;p32"/>
          <p:cNvCxnSpPr/>
          <p:nvPr/>
        </p:nvCxnSpPr>
        <p:spPr>
          <a:xfrm>
            <a:off x="0" y="5241983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0" name="Google Shape;350;p32"/>
          <p:cNvCxnSpPr/>
          <p:nvPr/>
        </p:nvCxnSpPr>
        <p:spPr>
          <a:xfrm>
            <a:off x="0" y="6134852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1" name="Google Shape;351;p32"/>
          <p:cNvSpPr txBox="1"/>
          <p:nvPr/>
        </p:nvSpPr>
        <p:spPr>
          <a:xfrm>
            <a:off x="6090251" y="1144438"/>
            <a:ext cx="340455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1: Select Share Screen Icon</a:t>
            </a:r>
            <a:endParaRPr/>
          </a:p>
        </p:txBody>
      </p:sp>
      <p:sp>
        <p:nvSpPr>
          <p:cNvPr id="352" name="Google Shape;352;p32"/>
          <p:cNvSpPr txBox="1"/>
          <p:nvPr/>
        </p:nvSpPr>
        <p:spPr>
          <a:xfrm>
            <a:off x="152400" y="2251494"/>
            <a:ext cx="2585049" cy="923330"/>
          </a:xfrm>
          <a:prstGeom prst="rect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Must select if sharing a video or presentation that includes sound.</a:t>
            </a:r>
            <a:endParaRPr sz="18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32"/>
          <p:cNvSpPr txBox="1"/>
          <p:nvPr/>
        </p:nvSpPr>
        <p:spPr>
          <a:xfrm>
            <a:off x="7412966" y="4307456"/>
            <a:ext cx="27431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Whiteboard Option</a:t>
            </a:r>
            <a:endParaRPr sz="180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32"/>
          <p:cNvSpPr txBox="1"/>
          <p:nvPr/>
        </p:nvSpPr>
        <p:spPr>
          <a:xfrm>
            <a:off x="3272289" y="1561381"/>
            <a:ext cx="31457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2: Select Screen to Share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55" name="Google Shape;355;p32"/>
          <p:cNvCxnSpPr/>
          <p:nvPr/>
        </p:nvCxnSpPr>
        <p:spPr>
          <a:xfrm rot="10800000" flipH="1">
            <a:off x="9433523" y="765415"/>
            <a:ext cx="1590135" cy="595224"/>
          </a:xfrm>
          <a:prstGeom prst="straightConnector1">
            <a:avLst/>
          </a:prstGeom>
          <a:noFill/>
          <a:ln w="9525" cap="flat" cmpd="sng">
            <a:solidFill>
              <a:srgbClr val="FFFF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56" name="Google Shape;356;p32"/>
          <p:cNvCxnSpPr/>
          <p:nvPr/>
        </p:nvCxnSpPr>
        <p:spPr>
          <a:xfrm flipH="1">
            <a:off x="2612905" y="2280789"/>
            <a:ext cx="2262996" cy="1963946"/>
          </a:xfrm>
          <a:prstGeom prst="straightConnector1">
            <a:avLst/>
          </a:prstGeom>
          <a:noFill/>
          <a:ln w="9525" cap="flat" cmpd="sng">
            <a:solidFill>
              <a:srgbClr val="FFFF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57" name="Google Shape;357;p32"/>
          <p:cNvCxnSpPr/>
          <p:nvPr/>
        </p:nvCxnSpPr>
        <p:spPr>
          <a:xfrm flipH="1">
            <a:off x="1183795" y="2303793"/>
            <a:ext cx="3686355" cy="2050210"/>
          </a:xfrm>
          <a:prstGeom prst="straightConnector1">
            <a:avLst/>
          </a:prstGeom>
          <a:noFill/>
          <a:ln w="9525" cap="flat" cmpd="sng">
            <a:solidFill>
              <a:srgbClr val="FFFF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58" name="Google Shape;358;p32"/>
          <p:cNvCxnSpPr/>
          <p:nvPr/>
        </p:nvCxnSpPr>
        <p:spPr>
          <a:xfrm>
            <a:off x="4864399" y="2298042"/>
            <a:ext cx="483079" cy="1762663"/>
          </a:xfrm>
          <a:prstGeom prst="straightConnector1">
            <a:avLst/>
          </a:prstGeom>
          <a:noFill/>
          <a:ln w="9525" cap="flat" cmpd="sng">
            <a:solidFill>
              <a:srgbClr val="FFFF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59" name="Google Shape;359;p32"/>
          <p:cNvCxnSpPr/>
          <p:nvPr/>
        </p:nvCxnSpPr>
        <p:spPr>
          <a:xfrm>
            <a:off x="4861522" y="2295167"/>
            <a:ext cx="3272285" cy="1920813"/>
          </a:xfrm>
          <a:prstGeom prst="straightConnector1">
            <a:avLst/>
          </a:prstGeom>
          <a:noFill/>
          <a:ln w="9525" cap="flat" cmpd="sng">
            <a:solidFill>
              <a:srgbClr val="FFFF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60" name="Google Shape;360;p32"/>
          <p:cNvCxnSpPr/>
          <p:nvPr/>
        </p:nvCxnSpPr>
        <p:spPr>
          <a:xfrm flipH="1">
            <a:off x="571318" y="3186563"/>
            <a:ext cx="738997" cy="727492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2E5"/>
        </a:solid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3"/>
          <p:cNvSpPr txBox="1">
            <a:spLocks noGrp="1"/>
          </p:cNvSpPr>
          <p:nvPr>
            <p:ph type="title"/>
          </p:nvPr>
        </p:nvSpPr>
        <p:spPr>
          <a:xfrm>
            <a:off x="838200" y="5534025"/>
            <a:ext cx="10515600" cy="98047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Other settings, including how to teach students to blur their backgrounds, are located within the toolbar (three dots).</a:t>
            </a:r>
            <a:endParaRPr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6" name="Google Shape;36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2561" y="643466"/>
            <a:ext cx="8966877" cy="4752445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33"/>
          <p:cNvSpPr txBox="1"/>
          <p:nvPr/>
        </p:nvSpPr>
        <p:spPr>
          <a:xfrm>
            <a:off x="1748289" y="1719533"/>
            <a:ext cx="563304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Select the three dots for options including device settings, background effects (virtual/blur background), meeting recording and more.</a:t>
            </a:r>
            <a:endParaRPr sz="18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8" name="Google Shape;368;p33"/>
          <p:cNvCxnSpPr/>
          <p:nvPr/>
        </p:nvCxnSpPr>
        <p:spPr>
          <a:xfrm rot="10800000" flipH="1">
            <a:off x="6486165" y="1167981"/>
            <a:ext cx="1590135" cy="595224"/>
          </a:xfrm>
          <a:prstGeom prst="straightConnector1">
            <a:avLst/>
          </a:prstGeom>
          <a:noFill/>
          <a:ln w="9525" cap="flat" cmpd="sng">
            <a:solidFill>
              <a:srgbClr val="FFFF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/>
          <p:nvPr/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762000" y="559678"/>
            <a:ext cx="3567915" cy="495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lang="en-US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Presentation includes: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4" name="Google Shape;114;p17"/>
          <p:cNvCxnSpPr/>
          <p:nvPr/>
        </p:nvCxnSpPr>
        <p:spPr>
          <a:xfrm>
            <a:off x="0" y="6199730"/>
            <a:ext cx="429768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15" name="Google Shape;115;p17"/>
          <p:cNvGrpSpPr/>
          <p:nvPr/>
        </p:nvGrpSpPr>
        <p:grpSpPr>
          <a:xfrm>
            <a:off x="5181600" y="570154"/>
            <a:ext cx="6248400" cy="5652603"/>
            <a:chOff x="0" y="1829"/>
            <a:chExt cx="6248400" cy="5652603"/>
          </a:xfrm>
        </p:grpSpPr>
        <p:sp>
          <p:nvSpPr>
            <p:cNvPr id="116" name="Google Shape;116;p17"/>
            <p:cNvSpPr/>
            <p:nvPr/>
          </p:nvSpPr>
          <p:spPr>
            <a:xfrm>
              <a:off x="0" y="1829"/>
              <a:ext cx="6248400" cy="779669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7"/>
            <p:cNvSpPr/>
            <p:nvPr/>
          </p:nvSpPr>
          <p:spPr>
            <a:xfrm>
              <a:off x="235850" y="177255"/>
              <a:ext cx="428818" cy="428818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7"/>
            <p:cNvSpPr/>
            <p:nvPr/>
          </p:nvSpPr>
          <p:spPr>
            <a:xfrm>
              <a:off x="900518" y="1829"/>
              <a:ext cx="5347881" cy="7796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7"/>
            <p:cNvSpPr txBox="1"/>
            <p:nvPr/>
          </p:nvSpPr>
          <p:spPr>
            <a:xfrm>
              <a:off x="900518" y="1829"/>
              <a:ext cx="5347881" cy="7796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500" tIns="82500" rIns="82500" bIns="825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How to Find Microsoft Teams</a:t>
              </a:r>
              <a:endParaRPr/>
            </a:p>
          </p:txBody>
        </p:sp>
        <p:sp>
          <p:nvSpPr>
            <p:cNvPr id="120" name="Google Shape;120;p17"/>
            <p:cNvSpPr/>
            <p:nvPr/>
          </p:nvSpPr>
          <p:spPr>
            <a:xfrm>
              <a:off x="0" y="976416"/>
              <a:ext cx="6248400" cy="779669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7"/>
            <p:cNvSpPr/>
            <p:nvPr/>
          </p:nvSpPr>
          <p:spPr>
            <a:xfrm>
              <a:off x="235850" y="1151842"/>
              <a:ext cx="428818" cy="42881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7"/>
            <p:cNvSpPr/>
            <p:nvPr/>
          </p:nvSpPr>
          <p:spPr>
            <a:xfrm>
              <a:off x="900518" y="976416"/>
              <a:ext cx="5347881" cy="7796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7"/>
            <p:cNvSpPr txBox="1"/>
            <p:nvPr/>
          </p:nvSpPr>
          <p:spPr>
            <a:xfrm>
              <a:off x="900518" y="976416"/>
              <a:ext cx="5347881" cy="7796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500" tIns="82500" rIns="82500" bIns="825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How to create a Welcome Message for your students</a:t>
              </a:r>
              <a:endParaRPr/>
            </a:p>
          </p:txBody>
        </p:sp>
        <p:sp>
          <p:nvSpPr>
            <p:cNvPr id="124" name="Google Shape;124;p17"/>
            <p:cNvSpPr/>
            <p:nvPr/>
          </p:nvSpPr>
          <p:spPr>
            <a:xfrm>
              <a:off x="0" y="1951003"/>
              <a:ext cx="6248400" cy="779669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7"/>
            <p:cNvSpPr/>
            <p:nvPr/>
          </p:nvSpPr>
          <p:spPr>
            <a:xfrm>
              <a:off x="235850" y="2126428"/>
              <a:ext cx="428818" cy="428818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7"/>
            <p:cNvSpPr/>
            <p:nvPr/>
          </p:nvSpPr>
          <p:spPr>
            <a:xfrm>
              <a:off x="900518" y="1951003"/>
              <a:ext cx="5347881" cy="7796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7"/>
            <p:cNvSpPr txBox="1"/>
            <p:nvPr/>
          </p:nvSpPr>
          <p:spPr>
            <a:xfrm>
              <a:off x="900518" y="1951003"/>
              <a:ext cx="5347881" cy="7796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500" tIns="82500" rIns="82500" bIns="825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How to invite your students to the class by scheduling a meeting</a:t>
              </a: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0" y="2925590"/>
              <a:ext cx="6248400" cy="779669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35850" y="3101015"/>
              <a:ext cx="428818" cy="428818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900518" y="2925590"/>
              <a:ext cx="5347881" cy="7796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7"/>
            <p:cNvSpPr txBox="1"/>
            <p:nvPr/>
          </p:nvSpPr>
          <p:spPr>
            <a:xfrm>
              <a:off x="900518" y="2925590"/>
              <a:ext cx="5347881" cy="7796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500" tIns="82500" rIns="82500" bIns="825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How to upload files and create assignments</a:t>
              </a:r>
              <a:endParaRPr/>
            </a:p>
          </p:txBody>
        </p:sp>
        <p:sp>
          <p:nvSpPr>
            <p:cNvPr id="132" name="Google Shape;132;p17"/>
            <p:cNvSpPr/>
            <p:nvPr/>
          </p:nvSpPr>
          <p:spPr>
            <a:xfrm>
              <a:off x="0" y="3900177"/>
              <a:ext cx="6248400" cy="779669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7"/>
            <p:cNvSpPr/>
            <p:nvPr/>
          </p:nvSpPr>
          <p:spPr>
            <a:xfrm>
              <a:off x="235850" y="4075602"/>
              <a:ext cx="428818" cy="428818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7"/>
            <p:cNvSpPr/>
            <p:nvPr/>
          </p:nvSpPr>
          <p:spPr>
            <a:xfrm>
              <a:off x="900518" y="3900177"/>
              <a:ext cx="5347881" cy="7796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7"/>
            <p:cNvSpPr txBox="1"/>
            <p:nvPr/>
          </p:nvSpPr>
          <p:spPr>
            <a:xfrm>
              <a:off x="900518" y="3900177"/>
              <a:ext cx="5347881" cy="7796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500" tIns="82500" rIns="82500" bIns="825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How to use the video and chat functions</a:t>
              </a:r>
              <a:endParaRPr/>
            </a:p>
          </p:txBody>
        </p:sp>
        <p:sp>
          <p:nvSpPr>
            <p:cNvPr id="136" name="Google Shape;136;p17"/>
            <p:cNvSpPr/>
            <p:nvPr/>
          </p:nvSpPr>
          <p:spPr>
            <a:xfrm>
              <a:off x="0" y="4874763"/>
              <a:ext cx="6248400" cy="779669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7"/>
            <p:cNvSpPr/>
            <p:nvPr/>
          </p:nvSpPr>
          <p:spPr>
            <a:xfrm>
              <a:off x="235850" y="5050189"/>
              <a:ext cx="428818" cy="428818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7"/>
            <p:cNvSpPr/>
            <p:nvPr/>
          </p:nvSpPr>
          <p:spPr>
            <a:xfrm>
              <a:off x="900518" y="4874763"/>
              <a:ext cx="5347881" cy="7796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7"/>
            <p:cNvSpPr txBox="1"/>
            <p:nvPr/>
          </p:nvSpPr>
          <p:spPr>
            <a:xfrm>
              <a:off x="900518" y="4874763"/>
              <a:ext cx="5347881" cy="7796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500" tIns="82500" rIns="82500" bIns="825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Other functions of Teams</a:t>
              </a:r>
              <a:endParaRPr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"/>
          <p:cNvSpPr/>
          <p:nvPr/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321734" y="321733"/>
            <a:ext cx="11573488" cy="6214534"/>
          </a:xfrm>
          <a:prstGeom prst="rect">
            <a:avLst/>
          </a:prstGeom>
          <a:solidFill>
            <a:srgbClr val="3F3F3F"/>
          </a:solidFill>
          <a:ln w="127000" cap="sq" cmpd="thinThick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8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Calibri"/>
              <a:buNone/>
            </a:pPr>
            <a:r>
              <a:rPr lang="en-US" sz="5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 is easy to find your Microsoft Class Team</a:t>
            </a:r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body" idx="1"/>
          </p:nvPr>
        </p:nvSpPr>
        <p:spPr>
          <a:xfrm>
            <a:off x="1524000" y="4256436"/>
            <a:ext cx="9144000" cy="1600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A9DB"/>
              </a:buClr>
              <a:buSzPts val="2400"/>
              <a:buNone/>
            </a:pPr>
            <a:r>
              <a:rPr lang="en-US">
                <a:solidFill>
                  <a:srgbClr val="8DA9DB"/>
                </a:solidFill>
                <a:latin typeface="Calibri"/>
                <a:ea typeface="Calibri"/>
                <a:cs typeface="Calibri"/>
                <a:sym typeface="Calibri"/>
              </a:rPr>
              <a:t>See the following examples</a:t>
            </a:r>
            <a:endParaRPr/>
          </a:p>
        </p:txBody>
      </p:sp>
      <p:cxnSp>
        <p:nvCxnSpPr>
          <p:cNvPr id="148" name="Google Shape;148;p18"/>
          <p:cNvCxnSpPr/>
          <p:nvPr/>
        </p:nvCxnSpPr>
        <p:spPr>
          <a:xfrm>
            <a:off x="4724400" y="4109417"/>
            <a:ext cx="2743200" cy="0"/>
          </a:xfrm>
          <a:prstGeom prst="straightConnector1">
            <a:avLst/>
          </a:prstGeom>
          <a:noFill/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9" name="Google Shape;149;p18" descr="Microsoft Teams Vector Logo - Download Free SVG Icon | Worldvector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803" y="1447180"/>
            <a:ext cx="1636393" cy="1600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/>
          <p:nvPr/>
        </p:nvSpPr>
        <p:spPr>
          <a:xfrm>
            <a:off x="1125895" y="236074"/>
            <a:ext cx="8339294" cy="70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600"/>
              <a:buFont typeface="Times New Roman"/>
              <a:buNone/>
            </a:pPr>
            <a:r>
              <a:rPr lang="en-US" sz="3600" b="0" i="0" u="none" strike="noStrike" cap="none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Where to find Teams</a:t>
            </a:r>
            <a:endParaRPr/>
          </a:p>
        </p:txBody>
      </p:sp>
      <p:pic>
        <p:nvPicPr>
          <p:cNvPr id="155" name="Google Shape;155;p19" descr="Microsoft Teams Vector Logo - Download Free SVG Icon | Worldvector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959" y="193530"/>
            <a:ext cx="777155" cy="760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9"/>
          <p:cNvPicPr preferRelativeResize="0"/>
          <p:nvPr/>
        </p:nvPicPr>
        <p:blipFill rotWithShape="1">
          <a:blip r:embed="rId4">
            <a:alphaModFix amt="60000"/>
          </a:blip>
          <a:srcRect t="4457" b="6156"/>
          <a:stretch/>
        </p:blipFill>
        <p:spPr>
          <a:xfrm>
            <a:off x="520537" y="1690008"/>
            <a:ext cx="6425566" cy="353948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7" name="Google Shape;157;p19"/>
          <p:cNvSpPr txBox="1"/>
          <p:nvPr/>
        </p:nvSpPr>
        <p:spPr>
          <a:xfrm>
            <a:off x="2342921" y="2430937"/>
            <a:ext cx="3543530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Microsoft Teams App has been installed on all school devices on the home page.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9"/>
          <p:cNvSpPr txBox="1"/>
          <p:nvPr/>
        </p:nvSpPr>
        <p:spPr>
          <a:xfrm>
            <a:off x="403587" y="1160278"/>
            <a:ext cx="43059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On your “District Device”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9" name="Google Shape;159;p19"/>
          <p:cNvGrpSpPr/>
          <p:nvPr/>
        </p:nvGrpSpPr>
        <p:grpSpPr>
          <a:xfrm>
            <a:off x="4912832" y="3810607"/>
            <a:ext cx="7222018" cy="2700564"/>
            <a:chOff x="4912832" y="4058257"/>
            <a:chExt cx="7222018" cy="2700564"/>
          </a:xfrm>
        </p:grpSpPr>
        <p:pic>
          <p:nvPicPr>
            <p:cNvPr id="160" name="Google Shape;160;p19"/>
            <p:cNvPicPr preferRelativeResize="0"/>
            <p:nvPr/>
          </p:nvPicPr>
          <p:blipFill rotWithShape="1">
            <a:blip r:embed="rId5">
              <a:alphaModFix/>
            </a:blip>
            <a:srcRect r="1" b="6779"/>
            <a:stretch/>
          </p:blipFill>
          <p:spPr>
            <a:xfrm>
              <a:off x="4912832" y="4374018"/>
              <a:ext cx="7222018" cy="2384803"/>
            </a:xfrm>
            <a:prstGeom prst="rect">
              <a:avLst/>
            </a:prstGeom>
            <a:noFill/>
            <a:ln w="19050" cap="flat" cmpd="sng">
              <a:solidFill>
                <a:srgbClr val="1E4E79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61" name="Google Shape;161;p19"/>
            <p:cNvSpPr/>
            <p:nvPr/>
          </p:nvSpPr>
          <p:spPr>
            <a:xfrm>
              <a:off x="7352707" y="4077307"/>
              <a:ext cx="3682547" cy="5232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u="sng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6"/>
                </a:rPr>
                <a:t>https://www.office.com</a:t>
              </a:r>
              <a:endParaRPr sz="28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9"/>
            <p:cNvSpPr txBox="1"/>
            <p:nvPr/>
          </p:nvSpPr>
          <p:spPr>
            <a:xfrm>
              <a:off x="5149381" y="4058257"/>
              <a:ext cx="2198038" cy="5232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1E4E7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2. On the web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0" descr="A screenshot of a social media pos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1680" y="1382850"/>
            <a:ext cx="9341080" cy="496713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0"/>
          <p:cNvSpPr txBox="1"/>
          <p:nvPr/>
        </p:nvSpPr>
        <p:spPr>
          <a:xfrm>
            <a:off x="1099868" y="215013"/>
            <a:ext cx="10104120" cy="70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600"/>
              <a:buFont typeface="Times New Roman"/>
              <a:buNone/>
            </a:pPr>
            <a:r>
              <a:rPr lang="en-US" sz="3600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to create a Welcome message for your Students</a:t>
            </a:r>
            <a:endParaRPr/>
          </a:p>
        </p:txBody>
      </p:sp>
      <p:pic>
        <p:nvPicPr>
          <p:cNvPr id="169" name="Google Shape;169;p20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" y="142974"/>
            <a:ext cx="1137968" cy="1019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 txBox="1"/>
          <p:nvPr/>
        </p:nvSpPr>
        <p:spPr>
          <a:xfrm>
            <a:off x="1118918" y="157863"/>
            <a:ext cx="10806382" cy="70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500"/>
              <a:buFont typeface="Times New Roman"/>
              <a:buNone/>
            </a:pPr>
            <a:r>
              <a:rPr lang="en-US" sz="3500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Invite your students to your class by scheduling a meeting </a:t>
            </a:r>
            <a:endParaRPr/>
          </a:p>
        </p:txBody>
      </p:sp>
      <p:pic>
        <p:nvPicPr>
          <p:cNvPr id="175" name="Google Shape;175;p21" descr="A picture containing to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" y="98294"/>
            <a:ext cx="1162018" cy="87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1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5425" y="1188272"/>
            <a:ext cx="10011537" cy="1421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1" descr="A screenshot of a cell phon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39950" y="2840051"/>
            <a:ext cx="7912100" cy="359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 txBox="1"/>
          <p:nvPr/>
        </p:nvSpPr>
        <p:spPr>
          <a:xfrm>
            <a:off x="1118918" y="157863"/>
            <a:ext cx="10806382" cy="70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500"/>
              <a:buFont typeface="Times New Roman"/>
              <a:buNone/>
            </a:pPr>
            <a:r>
              <a:rPr lang="en-US" sz="3500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Scheduling a team meeting continued…</a:t>
            </a:r>
            <a:endParaRPr/>
          </a:p>
        </p:txBody>
      </p:sp>
      <p:pic>
        <p:nvPicPr>
          <p:cNvPr id="183" name="Google Shape;183;p22" descr="A screenshot of a social media pos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399" y="1146714"/>
            <a:ext cx="6845651" cy="3010372"/>
          </a:xfrm>
          <a:prstGeom prst="rect">
            <a:avLst/>
          </a:prstGeom>
          <a:noFill/>
          <a:ln w="127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4" name="Google Shape;184;p22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399" y="4396057"/>
            <a:ext cx="5613372" cy="2304080"/>
          </a:xfrm>
          <a:prstGeom prst="rect">
            <a:avLst/>
          </a:prstGeom>
          <a:noFill/>
          <a:ln w="9525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5" name="Google Shape;185;p22" descr="A picture containing toy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50" y="98294"/>
            <a:ext cx="1162018" cy="87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2"/>
          <p:cNvSpPr txBox="1"/>
          <p:nvPr/>
        </p:nvSpPr>
        <p:spPr>
          <a:xfrm>
            <a:off x="6716664" y="5548097"/>
            <a:ext cx="2231745" cy="901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1200" u="sng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Join Microsoft Team Meeting</a:t>
            </a:r>
            <a:r>
              <a:rPr lang="en-US" sz="1200" dirty="0" smtClean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” Copy and Paste this to your Teacher Webpage for easy student sign ins.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2E5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3"/>
          <p:cNvSpPr txBox="1">
            <a:spLocks noGrp="1"/>
          </p:cNvSpPr>
          <p:nvPr>
            <p:ph type="title"/>
          </p:nvPr>
        </p:nvSpPr>
        <p:spPr>
          <a:xfrm>
            <a:off x="725499" y="903792"/>
            <a:ext cx="4507225" cy="307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Meeting Set Up: Meeting Options </a:t>
            </a: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5200" b="1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IMPORTANT!</a:t>
            </a:r>
            <a:endParaRPr b="1" u="sng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23"/>
          <p:cNvSpPr/>
          <p:nvPr/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4" name="Google Shape;194;p23"/>
          <p:cNvGrpSpPr/>
          <p:nvPr/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195" name="Google Shape;195;p23"/>
            <p:cNvSpPr/>
            <p:nvPr/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5" name="Google Shape;21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9065" y="176935"/>
            <a:ext cx="6151652" cy="324362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6" name="Google Shape;216;p23"/>
          <p:cNvSpPr/>
          <p:nvPr/>
        </p:nvSpPr>
        <p:spPr>
          <a:xfrm>
            <a:off x="-1" y="3233650"/>
            <a:ext cx="606972" cy="362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5242" y="3496849"/>
            <a:ext cx="6159298" cy="32848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8" name="Google Shape;218;p23"/>
          <p:cNvCxnSpPr/>
          <p:nvPr/>
        </p:nvCxnSpPr>
        <p:spPr>
          <a:xfrm>
            <a:off x="5083429" y="5542671"/>
            <a:ext cx="3770148" cy="8164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19" name="Google Shape;219;p23"/>
          <p:cNvSpPr txBox="1"/>
          <p:nvPr/>
        </p:nvSpPr>
        <p:spPr>
          <a:xfrm>
            <a:off x="874796" y="4293708"/>
            <a:ext cx="4208633" cy="193899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 "only me" to prevent other participants from sharing, removing participants, muting others and recording.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4"/>
          <p:cNvSpPr txBox="1"/>
          <p:nvPr/>
        </p:nvSpPr>
        <p:spPr>
          <a:xfrm>
            <a:off x="1499918" y="234063"/>
            <a:ext cx="10104120" cy="70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600"/>
              <a:buFont typeface="Times New Roman"/>
              <a:buNone/>
            </a:pPr>
            <a:r>
              <a:rPr lang="en-US" sz="3600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to Create an Assignment</a:t>
            </a:r>
            <a:endParaRPr/>
          </a:p>
        </p:txBody>
      </p:sp>
      <p:pic>
        <p:nvPicPr>
          <p:cNvPr id="225" name="Google Shape;225;p24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32" y="119979"/>
            <a:ext cx="1429086" cy="100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4" descr="A screenshot of a social media pos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5375" y="1238142"/>
            <a:ext cx="10186400" cy="4810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569</Words>
  <Application>Microsoft Macintosh PowerPoint</Application>
  <PresentationFormat>Custom</PresentationFormat>
  <Paragraphs>67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Office Theme</vt:lpstr>
      <vt:lpstr>Microsoft TEAMs for those just beginning:  What you need to know to be ready for your students</vt:lpstr>
      <vt:lpstr>This Presentation includes:</vt:lpstr>
      <vt:lpstr>It is easy to find your Microsoft Class Team</vt:lpstr>
      <vt:lpstr>PowerPoint Presentation</vt:lpstr>
      <vt:lpstr>PowerPoint Presentation</vt:lpstr>
      <vt:lpstr>PowerPoint Presentation</vt:lpstr>
      <vt:lpstr>PowerPoint Presentation</vt:lpstr>
      <vt:lpstr>Meeting Set Up: Meeting Options  IMPORTANT!</vt:lpstr>
      <vt:lpstr>PowerPoint Presentation</vt:lpstr>
      <vt:lpstr>Creating Class Assignments</vt:lpstr>
      <vt:lpstr>Creating Class Assignments</vt:lpstr>
      <vt:lpstr>PowerPoint Presentation</vt:lpstr>
      <vt:lpstr>Class Management Features in Microsoft Teams</vt:lpstr>
      <vt:lpstr>Important Features Within Teams Meeting</vt:lpstr>
      <vt:lpstr>  How to Mute Participants</vt:lpstr>
      <vt:lpstr>Taking Attendance: This feature can be used when you are "live" with students.</vt:lpstr>
      <vt:lpstr>  The Hand Raise feature</vt:lpstr>
      <vt:lpstr>Screen Share </vt:lpstr>
      <vt:lpstr>Other settings, including how to teach students to blur their backgrounds, are located within the toolbar (three dots).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TEAMs for those just beginning:  What you need to know to be ready for your students</dc:title>
  <cp:lastModifiedBy>Dawn Bartz</cp:lastModifiedBy>
  <cp:revision>2</cp:revision>
  <dcterms:modified xsi:type="dcterms:W3CDTF">2020-09-06T03:47:04Z</dcterms:modified>
</cp:coreProperties>
</file>